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60" r:id="rId4"/>
    <p:sldId id="259" r:id="rId5"/>
    <p:sldId id="264" r:id="rId6"/>
    <p:sldId id="261" r:id="rId7"/>
    <p:sldId id="262" r:id="rId8"/>
    <p:sldId id="263" r:id="rId9"/>
    <p:sldId id="265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69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8F2B5-C5EA-4F80-A509-33395EC0D005}" type="datetimeFigureOut">
              <a:rPr lang="en-US" smtClean="0"/>
              <a:t>1/12/2011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3C74D140-82FF-40CE-A91C-5C24FC494FC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8F2B5-C5EA-4F80-A509-33395EC0D005}" type="datetimeFigureOut">
              <a:rPr lang="en-US" smtClean="0"/>
              <a:t>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4D140-82FF-40CE-A91C-5C24FC494F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8F2B5-C5EA-4F80-A509-33395EC0D005}" type="datetimeFigureOut">
              <a:rPr lang="en-US" smtClean="0"/>
              <a:t>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4D140-82FF-40CE-A91C-5C24FC494F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8F2B5-C5EA-4F80-A509-33395EC0D005}" type="datetimeFigureOut">
              <a:rPr lang="en-US" smtClean="0"/>
              <a:t>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4D140-82FF-40CE-A91C-5C24FC494FC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8F2B5-C5EA-4F80-A509-33395EC0D005}" type="datetimeFigureOut">
              <a:rPr lang="en-US" smtClean="0"/>
              <a:t>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C74D140-82FF-40CE-A91C-5C24FC494FC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8F2B5-C5EA-4F80-A509-33395EC0D005}" type="datetimeFigureOut">
              <a:rPr lang="en-US" smtClean="0"/>
              <a:t>1/12/2011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4D140-82FF-40CE-A91C-5C24FC494FC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8F2B5-C5EA-4F80-A509-33395EC0D005}" type="datetimeFigureOut">
              <a:rPr lang="en-US" smtClean="0"/>
              <a:t>1/12/2011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4D140-82FF-40CE-A91C-5C24FC494FC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8F2B5-C5EA-4F80-A509-33395EC0D005}" type="datetimeFigureOut">
              <a:rPr lang="en-US" smtClean="0"/>
              <a:t>1/12/2011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4D140-82FF-40CE-A91C-5C24FC494F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8F2B5-C5EA-4F80-A509-33395EC0D005}" type="datetimeFigureOut">
              <a:rPr lang="en-US" smtClean="0"/>
              <a:t>1/12/2011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4D140-82FF-40CE-A91C-5C24FC494F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8F2B5-C5EA-4F80-A509-33395EC0D005}" type="datetimeFigureOut">
              <a:rPr lang="en-US" smtClean="0"/>
              <a:t>1/12/2011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4D140-82FF-40CE-A91C-5C24FC494FC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8F2B5-C5EA-4F80-A509-33395EC0D005}" type="datetimeFigureOut">
              <a:rPr lang="en-US" smtClean="0"/>
              <a:t>1/12/2011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C74D140-82FF-40CE-A91C-5C24FC494FC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CB8F2B5-C5EA-4F80-A509-33395EC0D005}" type="datetimeFigureOut">
              <a:rPr lang="en-US" smtClean="0"/>
              <a:t>1/12/2011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C74D140-82FF-40CE-A91C-5C24FC494FC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allrecipes.com/Recipe/Miracle-Lasagna/Photo-Gallery.aspx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048000"/>
            <a:ext cx="6400800" cy="1600200"/>
          </a:xfrm>
        </p:spPr>
        <p:txBody>
          <a:bodyPr/>
          <a:lstStyle/>
          <a:p>
            <a:r>
              <a:rPr lang="en-US" dirty="0" smtClean="0"/>
              <a:t>Just FACS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371600"/>
            <a:ext cx="8229600" cy="1470025"/>
          </a:xfrm>
        </p:spPr>
        <p:txBody>
          <a:bodyPr/>
          <a:lstStyle/>
          <a:p>
            <a:r>
              <a:rPr lang="en-US" dirty="0" smtClean="0"/>
              <a:t>Reading and Using Recipes</a:t>
            </a:r>
            <a:endParaRPr lang="en-US" dirty="0"/>
          </a:p>
        </p:txBody>
      </p:sp>
      <p:pic>
        <p:nvPicPr>
          <p:cNvPr id="1028" name="Picture 4" descr="http://www.creativehomestyle.com/entertaining/how-write-cookbo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743200"/>
            <a:ext cx="3733800" cy="3733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Adjusting Recipes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When changing the yield of a recipe, use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the measuring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equivalents to figure the adjusted amounts of each ingredient before you begin cooking. Write the adjusted amounts on your recipe so you will remember them as you work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To adjust recipes you want to use the following formula:</a:t>
            </a:r>
          </a:p>
          <a:p>
            <a:pPr lvl="1"/>
            <a:r>
              <a:rPr lang="en-US" sz="2200" dirty="0" smtClean="0">
                <a:solidFill>
                  <a:schemeClr val="bg2">
                    <a:lumMod val="25000"/>
                  </a:schemeClr>
                </a:solidFill>
              </a:rPr>
              <a:t>Want/yield = multiplying factor</a:t>
            </a:r>
          </a:p>
          <a:p>
            <a:pPr lvl="1"/>
            <a:r>
              <a:rPr lang="en-US" sz="2200" dirty="0" smtClean="0">
                <a:solidFill>
                  <a:schemeClr val="bg2">
                    <a:lumMod val="25000"/>
                  </a:schemeClr>
                </a:solidFill>
              </a:rPr>
              <a:t>Take the multiplying factor and multiply it by each ingredient amount.</a:t>
            </a:r>
          </a:p>
          <a:p>
            <a:endParaRPr lang="en-US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en-US" dirty="0"/>
          </a:p>
        </p:txBody>
      </p:sp>
      <p:pic>
        <p:nvPicPr>
          <p:cNvPr id="21506" name="Picture 2" descr="C:\Documents and Settings\Mrs. Jefferson\Local Settings\Temporary Internet Files\Content.IE5\4F5SH0MB\MC90013027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228600"/>
            <a:ext cx="1815004" cy="1664340"/>
          </a:xfrm>
          <a:prstGeom prst="rect">
            <a:avLst/>
          </a:prstGeom>
          <a:noFill/>
        </p:spPr>
      </p:pic>
      <p:pic>
        <p:nvPicPr>
          <p:cNvPr id="21507" name="Picture 3" descr="C:\Documents and Settings\Mrs. Jefferson\Local Settings\Temporary Internet Files\Content.IE5\O2H0KCQK\MC90028652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4191000"/>
            <a:ext cx="2286000" cy="21217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Recipe Adjusting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Miracle Lasagna from slide 3</a:t>
            </a:r>
          </a:p>
          <a:p>
            <a:r>
              <a:rPr lang="en-US" dirty="0" smtClean="0"/>
              <a:t>It yields 6 and I need it to feed 18</a:t>
            </a:r>
          </a:p>
          <a:p>
            <a:r>
              <a:rPr lang="en-US" dirty="0" smtClean="0"/>
              <a:t>18/6=3 (multiplying factor)</a:t>
            </a:r>
          </a:p>
          <a:p>
            <a:endParaRPr lang="en-US" dirty="0" smtClean="0"/>
          </a:p>
          <a:p>
            <a:r>
              <a:rPr lang="en-US" dirty="0" smtClean="0"/>
              <a:t>Take 3 and multiply by each ingredient</a:t>
            </a:r>
          </a:p>
          <a:p>
            <a:pPr lvl="1"/>
            <a:r>
              <a:rPr lang="en-US" dirty="0" smtClean="0"/>
              <a:t>1 jar of Prego (3)=3 jars of Prego</a:t>
            </a:r>
          </a:p>
          <a:p>
            <a:pPr lvl="1"/>
            <a:r>
              <a:rPr lang="en-US" dirty="0" smtClean="0"/>
              <a:t>6 lasagna noodles (3) = 18 lasagna noodles</a:t>
            </a:r>
          </a:p>
          <a:p>
            <a:pPr lvl="1"/>
            <a:r>
              <a:rPr lang="en-US" dirty="0" smtClean="0"/>
              <a:t>2 cups shredded mozzarella (3) = 6 cups of mozzarella</a:t>
            </a:r>
          </a:p>
          <a:p>
            <a:pPr lvl="1"/>
            <a:r>
              <a:rPr lang="en-US" dirty="0" smtClean="0"/>
              <a:t>¼ cup of grated Parmesan (3) = ¾ cup of grated Parmesan </a:t>
            </a:r>
          </a:p>
          <a:p>
            <a:pPr lvl="1"/>
            <a:endParaRPr lang="en-US" dirty="0"/>
          </a:p>
        </p:txBody>
      </p:sp>
      <p:pic>
        <p:nvPicPr>
          <p:cNvPr id="22530" name="Picture 2" descr="C:\Documents and Settings\Mrs. Jefferson\Local Settings\Temporary Internet Files\Content.IE5\J3V6BZKQ\MC90025066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999" y="1295400"/>
            <a:ext cx="3132145" cy="281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Recipe Writing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Write down your favorite recipe including everything  you think is needed to prepare, how to prepare and how long it takes.</a:t>
            </a:r>
          </a:p>
          <a:p>
            <a:r>
              <a:rPr lang="en-US" dirty="0" smtClean="0"/>
              <a:t>Next, find the real recipe either online or in a cookbook and compare the real recipe to your recipe.</a:t>
            </a:r>
          </a:p>
          <a:p>
            <a:pPr lvl="1"/>
            <a:r>
              <a:rPr lang="en-US" dirty="0" smtClean="0"/>
              <a:t>What was the difference?</a:t>
            </a:r>
          </a:p>
          <a:p>
            <a:pPr lvl="1"/>
            <a:r>
              <a:rPr lang="en-US" dirty="0" smtClean="0"/>
              <a:t>What were you missing?</a:t>
            </a:r>
          </a:p>
          <a:p>
            <a:pPr lvl="1"/>
            <a:r>
              <a:rPr lang="en-US" dirty="0" smtClean="0"/>
              <a:t>Why is it important to have an accurate recipe when preparing food?</a:t>
            </a:r>
            <a:endParaRPr lang="en-US" dirty="0"/>
          </a:p>
        </p:txBody>
      </p:sp>
      <p:pic>
        <p:nvPicPr>
          <p:cNvPr id="23555" name="Picture 3" descr="C:\Documents and Settings\Mrs. Jefferson\Local Settings\Temporary Internet Files\Content.IE5\3M96CC9U\MC90025176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4800600"/>
            <a:ext cx="2438400" cy="17107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Recipe?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set of directions for making food or beverage.</a:t>
            </a:r>
          </a:p>
          <a:p>
            <a:endParaRPr lang="en-US" dirty="0" smtClean="0"/>
          </a:p>
          <a:p>
            <a:r>
              <a:rPr lang="en-US" dirty="0" smtClean="0"/>
              <a:t>A recipe includes:</a:t>
            </a:r>
          </a:p>
          <a:p>
            <a:pPr lvl="1"/>
            <a:r>
              <a:rPr lang="en-US" dirty="0" smtClean="0"/>
              <a:t>Ingredients</a:t>
            </a:r>
          </a:p>
          <a:p>
            <a:pPr lvl="1"/>
            <a:r>
              <a:rPr lang="en-US" dirty="0" smtClean="0"/>
              <a:t>Directions</a:t>
            </a:r>
          </a:p>
          <a:p>
            <a:pPr lvl="1"/>
            <a:r>
              <a:rPr lang="en-US" dirty="0" smtClean="0"/>
              <a:t>Prep Time</a:t>
            </a:r>
          </a:p>
          <a:p>
            <a:pPr lvl="1"/>
            <a:r>
              <a:rPr lang="en-US" dirty="0" smtClean="0"/>
              <a:t>Cook Time</a:t>
            </a:r>
          </a:p>
          <a:p>
            <a:pPr lvl="1"/>
            <a:r>
              <a:rPr lang="en-US" dirty="0" smtClean="0"/>
              <a:t>Nutritional Facts (Optional)</a:t>
            </a:r>
            <a:endParaRPr lang="en-US" dirty="0"/>
          </a:p>
        </p:txBody>
      </p:sp>
      <p:pic>
        <p:nvPicPr>
          <p:cNvPr id="2050" name="Picture 2" descr="C:\Documents and Settings\Mrs. Jefferson\Local Settings\Temporary Internet Files\Content.IE5\4F5SH0MB\MP900430967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2590800"/>
            <a:ext cx="3935611" cy="3966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File"/>
          <p:cNvSpPr>
            <a:spLocks noEditPoints="1" noChangeArrowheads="1"/>
          </p:cNvSpPr>
          <p:nvPr/>
        </p:nvSpPr>
        <p:spPr bwMode="auto">
          <a:xfrm>
            <a:off x="381000" y="228600"/>
            <a:ext cx="8458200" cy="6172200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800" b="1" dirty="0" smtClean="0"/>
              <a:t>Miracle Lasagna</a:t>
            </a:r>
            <a:r>
              <a:rPr lang="en-US" dirty="0" smtClean="0"/>
              <a:t>				</a:t>
            </a:r>
          </a:p>
          <a:p>
            <a:endParaRPr lang="en-US" dirty="0" smtClean="0"/>
          </a:p>
          <a:p>
            <a:r>
              <a:rPr lang="en-US" dirty="0" smtClean="0"/>
              <a:t>Servings:  6      Prep Time:  5 minutes       Cook Time:  1 Hr 5 min</a:t>
            </a:r>
          </a:p>
          <a:p>
            <a:endParaRPr lang="en-US" dirty="0" smtClean="0"/>
          </a:p>
          <a:p>
            <a:r>
              <a:rPr lang="en-US" b="1" dirty="0" smtClean="0"/>
              <a:t>Ingredients: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1 (26 ounce) jar Prego Traditional Italian Sauce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6 uncooked lasagna noodles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1 (15 ounce) container ricotta cheese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2 cups shredded mozzarella cheese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¼ cup grated Parmesan cheese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r>
              <a:rPr lang="en-US" b="1" dirty="0" smtClean="0"/>
              <a:t>Directions:  </a:t>
            </a:r>
          </a:p>
          <a:p>
            <a:pPr marL="342900" indent="-342900">
              <a:buAutoNum type="arabicPeriod"/>
            </a:pPr>
            <a:r>
              <a:rPr lang="en-US" sz="1600" dirty="0" smtClean="0"/>
              <a:t>Spread </a:t>
            </a:r>
            <a:r>
              <a:rPr lang="en-US" sz="1600" dirty="0" smtClean="0"/>
              <a:t>about 1 cup pasta sauce in 2-quart shallow baking dish (11x7-inch). Top with 3 uncooked noodles, ricotta cheese, 1 cup mozzarella cheese, Parmesan cheese and 1 cup pasta sauce. Top with remaining 3 uncooked noodles and remaining pasta sauce. Cover. </a:t>
            </a:r>
          </a:p>
          <a:p>
            <a:pPr marL="342900" indent="-342900">
              <a:buAutoNum type="arabicPeriod" startAt="2"/>
            </a:pPr>
            <a:r>
              <a:rPr lang="en-US" sz="1600" dirty="0" smtClean="0"/>
              <a:t>Bake </a:t>
            </a:r>
            <a:r>
              <a:rPr lang="en-US" sz="1600" dirty="0" smtClean="0"/>
              <a:t>at 375 degrees F for 1 hour Uncover and top with remaining mozzarella cheese. Let stand 5 minutes. </a:t>
            </a:r>
            <a:endParaRPr lang="en-US" sz="1600" dirty="0" smtClean="0"/>
          </a:p>
          <a:p>
            <a:pPr marL="342900" indent="-342900"/>
            <a:endParaRPr lang="en-US" sz="1600" dirty="0" smtClean="0"/>
          </a:p>
          <a:p>
            <a:endParaRPr lang="en-US" dirty="0"/>
          </a:p>
        </p:txBody>
      </p:sp>
      <p:pic>
        <p:nvPicPr>
          <p:cNvPr id="1031" name="Picture 7" descr="Miracle Lasagna Recip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1447800"/>
            <a:ext cx="1981199" cy="19812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143000" y="381000"/>
            <a:ext cx="2057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PASTA RECIPES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Use a Recipe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Read all directions thoroughly before beginning.</a:t>
            </a:r>
          </a:p>
          <a:p>
            <a:r>
              <a:rPr lang="en-US" dirty="0" smtClean="0"/>
              <a:t>Gather all needed equipment and ingredients.</a:t>
            </a:r>
          </a:p>
          <a:p>
            <a:r>
              <a:rPr lang="en-US" dirty="0" smtClean="0"/>
              <a:t>Preheat and/or complete other pre-preparation steps.</a:t>
            </a:r>
          </a:p>
          <a:p>
            <a:r>
              <a:rPr lang="en-US" dirty="0" smtClean="0"/>
              <a:t>Follow directions step by step.</a:t>
            </a:r>
            <a:endParaRPr lang="en-US" dirty="0"/>
          </a:p>
        </p:txBody>
      </p:sp>
      <p:pic>
        <p:nvPicPr>
          <p:cNvPr id="3075" name="Picture 3" descr="C:\Documents and Settings\Mrs. Jefferson\Local Settings\Temporary Internet Files\Content.IE5\J3V6BZKQ\MC90004008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3413150"/>
            <a:ext cx="4655099" cy="3216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7772400" cy="1143000"/>
          </a:xfrm>
        </p:spPr>
        <p:txBody>
          <a:bodyPr/>
          <a:lstStyle/>
          <a:p>
            <a:r>
              <a:rPr lang="en-US" dirty="0" smtClean="0"/>
              <a:t>Common Abbreviations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676400"/>
            <a:ext cx="4114800" cy="1828800"/>
          </a:xfrm>
        </p:spPr>
        <p:txBody>
          <a:bodyPr>
            <a:normAutofit/>
          </a:bodyPr>
          <a:lstStyle/>
          <a:p>
            <a:r>
              <a:rPr lang="en-US" dirty="0" smtClean="0"/>
              <a:t>Here are some common abbreviations that you will find in most recipes.</a:t>
            </a:r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Group 115"/>
          <p:cNvGraphicFramePr>
            <a:graphicFrameLocks/>
          </p:cNvGraphicFramePr>
          <p:nvPr/>
        </p:nvGraphicFramePr>
        <p:xfrm>
          <a:off x="4114800" y="1219200"/>
          <a:ext cx="4419600" cy="5257799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2537178"/>
                <a:gridCol w="1882422"/>
              </a:tblGrid>
              <a:tr h="4553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Abbreviation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horzOverflow="overflow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Meaning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horzOverflow="overflow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4553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tsp. or t.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teaspoon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4553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Tbsp. or T.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tablespoon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4553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c. or C.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cup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4553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pt.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pint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4553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qt.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quart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4553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oz.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ounce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4553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lb. or #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pound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5333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°F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erpetua" pitchFamily="18" charset="0"/>
                        </a:rPr>
                        <a:t>Fahrenheit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</a:endParaRPr>
                    </a:p>
                  </a:txBody>
                  <a:tcPr horzOverflow="overflow"/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Hr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erpetua" pitchFamily="18" charset="0"/>
                        </a:rPr>
                        <a:t>hour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</a:endParaRPr>
                    </a:p>
                  </a:txBody>
                  <a:tcPr horzOverflow="overflow"/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min.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erpetua" pitchFamily="18" charset="0"/>
                        </a:rPr>
                        <a:t>minute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868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>Measuring for Recipes:  Dry Ingredients</a:t>
            </a:r>
            <a:endParaRPr lang="en-US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sz="quarter" idx="1"/>
          </p:nvPr>
        </p:nvSpPr>
        <p:spPr>
          <a:xfrm>
            <a:off x="609600" y="1676400"/>
            <a:ext cx="3886200" cy="4572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Spoon ingredient into measuring cup until it is overfilled. (When measuring brown sugar, pack it into the measuring cup with the back of the spoon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.)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Use a straight-edge spatula to level off any excess.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7412" name="Picture 4" descr="http://www.recipetips.com/kitchen/images/refimages/flour/cooking/roux/measure_flou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6580" y="2133600"/>
            <a:ext cx="3881334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Measuring for Recipes:  Liquid Ingredients</a:t>
            </a:r>
            <a:endParaRPr lang="en-US" sz="3600" b="1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sz="quarter" idx="1"/>
          </p:nvPr>
        </p:nvSpPr>
        <p:spPr>
          <a:xfrm>
            <a:off x="228600" y="1447800"/>
            <a:ext cx="5029200" cy="4953000"/>
          </a:xfrm>
        </p:spPr>
        <p:txBody>
          <a:bodyPr>
            <a:normAutofit/>
          </a:bodyPr>
          <a:lstStyle/>
          <a:p>
            <a:pPr marL="533400" indent="-533400"/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Set 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a liquid measuring cup on a flat surface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marL="533400" indent="-533400"/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Bend down so the desired measurement marking is at eye level.</a:t>
            </a:r>
          </a:p>
          <a:p>
            <a:pPr marL="533400" indent="-533400"/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Slowly pour the ingredient into the measuring cup until it reaches the mark for the desired amount.</a:t>
            </a:r>
            <a:endParaRPr lang="en-US" sz="28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533400" indent="-533400"/>
            <a:endParaRPr lang="en-US" sz="28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8442" name="Picture 10" descr="http://www.recipetips.com/kitchen/images/refimages/kitchen_advice/measuring/measure_o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2362200"/>
            <a:ext cx="3463636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Measuring for Recipes:  Fats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sz="quarter" idx="1"/>
          </p:nvPr>
        </p:nvSpPr>
        <p:spPr>
          <a:xfrm>
            <a:off x="228600" y="1752600"/>
            <a:ext cx="5105400" cy="4572000"/>
          </a:xfrm>
        </p:spPr>
        <p:txBody>
          <a:bodyPr/>
          <a:lstStyle/>
          <a:p>
            <a:r>
              <a:rPr lang="en-US" sz="2800" dirty="0" smtClean="0"/>
              <a:t> </a:t>
            </a:r>
            <a:r>
              <a:rPr lang="en-US" sz="2800" dirty="0"/>
              <a:t>Use a rubber spatula to press fats into a dry measuring cup, making sure to eliminate any air pockets.</a:t>
            </a:r>
          </a:p>
          <a:p>
            <a:r>
              <a:rPr lang="en-US" sz="2800" dirty="0" smtClean="0"/>
              <a:t>Overfill </a:t>
            </a:r>
            <a:r>
              <a:rPr lang="en-US" sz="2800" dirty="0"/>
              <a:t>the measuring cup.</a:t>
            </a:r>
          </a:p>
          <a:p>
            <a:r>
              <a:rPr lang="en-US" sz="2800" dirty="0" smtClean="0"/>
              <a:t>Level </a:t>
            </a:r>
            <a:r>
              <a:rPr lang="en-US" sz="2800" dirty="0"/>
              <a:t>it with a straight-edged spatula.</a:t>
            </a:r>
          </a:p>
        </p:txBody>
      </p:sp>
      <p:pic>
        <p:nvPicPr>
          <p:cNvPr id="19458" name="Picture 2" descr="http://www.learninghowtocook.com/site/images/data/020609MeasuringIngredientsforBaking305/Biscuit%20PICT%2010%20or%20measuing%20shortening%2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2438400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Equivalents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609600" y="1371600"/>
          <a:ext cx="8153400" cy="342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8350"/>
                <a:gridCol w="2038350"/>
                <a:gridCol w="2038350"/>
                <a:gridCol w="2038350"/>
              </a:tblGrid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Cups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Fluid</a:t>
                      </a:r>
                      <a:r>
                        <a:rPr lang="en-US" baseline="0" dirty="0" smtClean="0"/>
                        <a:t> Oz.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Tbsp.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Tsp.</a:t>
                      </a:r>
                      <a:endParaRPr lang="en-US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 cup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 oz.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 Tbsp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48 tsp</a:t>
                      </a:r>
                      <a:endParaRPr lang="en-US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¾ cup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 oz.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 Tbsp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 tsp</a:t>
                      </a:r>
                      <a:endParaRPr lang="en-US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2/3 cup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 1/3 oz.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10.6 Tbsp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 tsp</a:t>
                      </a:r>
                      <a:endParaRPr lang="en-US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½ cup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 oz.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 Tbsp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 tsp</a:t>
                      </a:r>
                      <a:endParaRPr lang="en-US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1/3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 cup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 2/3 oz.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5.3 Tbsp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 tsp</a:t>
                      </a:r>
                      <a:endParaRPr lang="en-US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¼ cup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 oz.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 Tbsp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 tsp</a:t>
                      </a:r>
                      <a:endParaRPr lang="en-US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1/8 cup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 oz.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 Tbsp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 tsp</a:t>
                      </a:r>
                      <a:endParaRPr lang="en-US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1/16 cup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½ oz.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 Tbsp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 tsp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066800" y="5105400"/>
          <a:ext cx="56388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9400"/>
                <a:gridCol w="2819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 pint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 cups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 cups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 quart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 quarts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 gallon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482" name="Picture 2" descr="C:\Documents and Settings\Mrs. Jefferson\Local Settings\Temporary Internet Files\Content.IE5\4F5SH0MB\MC90004007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4953000"/>
            <a:ext cx="1853489" cy="13523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149</TotalTime>
  <Words>572</Words>
  <Application>Microsoft Office PowerPoint</Application>
  <PresentationFormat>On-screen Show (4:3)</PresentationFormat>
  <Paragraphs>130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Equity</vt:lpstr>
      <vt:lpstr>Reading and Using Recipes</vt:lpstr>
      <vt:lpstr>What is a Recipe?</vt:lpstr>
      <vt:lpstr>Slide 3</vt:lpstr>
      <vt:lpstr>How to Use a Recipe</vt:lpstr>
      <vt:lpstr>Common Abbreviations</vt:lpstr>
      <vt:lpstr>Measuring for Recipes:  Dry Ingredients</vt:lpstr>
      <vt:lpstr>Measuring for Recipes:  Liquid Ingredients</vt:lpstr>
      <vt:lpstr>Measuring for Recipes:  Fats</vt:lpstr>
      <vt:lpstr>Equivalents</vt:lpstr>
      <vt:lpstr>Adjusting Recipes</vt:lpstr>
      <vt:lpstr>Recipe Adjusting Example</vt:lpstr>
      <vt:lpstr>Recipe Writing Activity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Reading and Using Recipes</dc:title>
  <dc:creator>tjefferson</dc:creator>
  <cp:lastModifiedBy>tjefferson</cp:lastModifiedBy>
  <cp:revision>2</cp:revision>
  <dcterms:created xsi:type="dcterms:W3CDTF">2011-01-12T19:32:26Z</dcterms:created>
  <dcterms:modified xsi:type="dcterms:W3CDTF">2011-01-12T22:02:07Z</dcterms:modified>
</cp:coreProperties>
</file>